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png"/>
  <Override PartName="/ppt/media/image18.jpg" ContentType="image/png"/>
  <Override PartName="/ppt/media/image19.jpg" ContentType="image/png"/>
  <Override PartName="/ppt/media/image20.jpg" ContentType="image/png"/>
  <Override PartName="/ppt/media/image21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6" r:id="rId2"/>
    <p:sldId id="275" r:id="rId3"/>
    <p:sldId id="268" r:id="rId4"/>
    <p:sldId id="269" r:id="rId5"/>
    <p:sldId id="273" r:id="rId6"/>
    <p:sldId id="278" r:id="rId7"/>
    <p:sldId id="939" r:id="rId8"/>
    <p:sldId id="281" r:id="rId9"/>
    <p:sldId id="282" r:id="rId10"/>
    <p:sldId id="283" r:id="rId11"/>
    <p:sldId id="284" r:id="rId12"/>
    <p:sldId id="285" r:id="rId13"/>
    <p:sldId id="948" r:id="rId14"/>
    <p:sldId id="955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E8774-1397-447B-8333-C7545C01CD78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BECFF-20C2-412C-8F8F-54D5F57BE8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3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60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C558C-51FA-7D4A-93B9-DE7B894AE2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D1C6B-EB43-4232-814E-0414BA689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73110A-51BC-4308-B0FA-A31665E02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A6A62F-C2B2-4BC8-BCF3-D6296BB4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A52C9E-E954-4391-B668-37975106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F142F0-6E35-4EFC-BE3E-9D4A22E1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1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D10998-64C2-473D-8CBA-949EE3D0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232E46-71CB-4DBC-AFCB-155CD7B7D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AF24E4-20D1-4194-B59E-FFC52A79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D98321-5005-473D-A093-A8050D50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3B08D0-9872-4867-8626-3B7A2B45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5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0F89E61-FC6E-4CA5-82A5-379EB5E76D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ECF0D65-77CD-4964-B760-41BDBC07B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B9BB31-6F42-4AA7-AD15-1E6C9982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AF802-B6E9-4F80-95D6-1681286F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2F0CA1-0224-457D-8652-238DF1A4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97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091" y="5055855"/>
            <a:ext cx="7221751" cy="681892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1094" y="5737748"/>
            <a:ext cx="7221751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4028141" y="2756848"/>
            <a:ext cx="3523488" cy="2281239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7631149" y="2756848"/>
            <a:ext cx="3523488" cy="2281239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4028141" y="437202"/>
            <a:ext cx="3523488" cy="2281239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631149" y="437202"/>
            <a:ext cx="3523488" cy="2281239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026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s, 3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7340" y="1112199"/>
            <a:ext cx="3365501" cy="98995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28143" y="443551"/>
            <a:ext cx="36576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4028143" y="4462815"/>
            <a:ext cx="36576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87340" y="443553"/>
            <a:ext cx="3365501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028143" y="2452048"/>
            <a:ext cx="36576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7787340" y="3133942"/>
            <a:ext cx="3365501" cy="98995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87340" y="2452050"/>
            <a:ext cx="3365501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7787340" y="5135814"/>
            <a:ext cx="3365501" cy="98995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7787340" y="4462817"/>
            <a:ext cx="3365501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74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9600" y="6356351"/>
            <a:ext cx="812800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2001521" y="1024667"/>
            <a:ext cx="3474720" cy="463296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6693051" y="1024667"/>
            <a:ext cx="3474720" cy="463296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761399" y="1842448"/>
            <a:ext cx="195583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929" y="3114114"/>
            <a:ext cx="4368800" cy="1162051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5333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1929" y="4343400"/>
            <a:ext cx="43688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14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8A020-6BE0-4B2F-9479-BE399AFB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D581A6-D948-4DBF-B912-7C514982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8D680D-B254-41D6-BC8C-E1BB9357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48777B-84AF-44D9-A37F-0C3218B3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1161CA-7E44-4F34-8AB6-6383894B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92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FE2710-0288-4FC7-9B0C-A2CEB985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DA65CE5-E192-4A6C-9C2E-B839CA14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51A722-6C06-46B8-9FF3-E892AB33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918594-438A-410A-8CA6-1BE1DC39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3B6BEC-6CB2-4D71-914E-30E51BAD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68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4D18F3-1BD1-4DD8-8766-0204760A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79453B-DCC7-4446-89B8-4010BD829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29EBE91-6029-4FA0-B907-034D3F042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64442DD-1304-4258-B389-612CCEEB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90C9921-7958-40EB-A118-0EA7C8DE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8CB7DA-22AB-43E8-AD45-F8C2A4CC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8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1917CC-4D0E-4837-8C8C-0491C92A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1E5EF2-B9E7-483F-9A05-C16A24685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D0B82B9-BA6D-40BB-93CB-AB30910BC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9BD9552-60B1-42E6-87F7-96F3B4656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01A29D2-17D8-47FA-932B-A034FC34C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012A0A8-AE0D-43EA-A037-CD2758C6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16858C8-F13A-40AA-955E-1362B52F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B6A5007-110A-4BD9-860B-67EA7BB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072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123FE8-6D9A-4CCB-8AA4-8300D055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2C2F399-F00A-4689-A25E-F26BA3E8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40D98A5-4625-4689-A9DB-468157D3B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19D5671-A7EC-4FC2-94E2-5D46962A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99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8AA0913-7418-4702-B792-EF98882D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255398B-118B-4CC9-AD23-83054392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D6B3E67-6513-49B3-8B02-00B817DD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14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C5A836-C9DA-474C-8FE2-193CD6B1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0B6893-D452-46BA-8348-3AAC41F1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C74D191-1117-4B7A-8FCD-530ED2F9B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0BFCA8-9D32-45E2-8968-71E64222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5775B20-B5F5-4619-9B1A-02122E2C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16BF76-E17D-493D-9D26-A9153ED6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91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F0CA4-7367-454B-BD7C-2BB05D00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B1E7F2E-D465-49A0-8727-FFD90000F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3EDEAFA-675D-494B-891D-D87A0EC9A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1FC10A-EA8A-4933-BE8A-8C9AEA73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0B7251-63FB-4929-BB70-38388DA1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1A9FED-F9A7-43C2-8A23-70953CDE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7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7059F9E-F7FB-4057-A732-C8010A9C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0ACD73-2BCA-4D32-8766-3261E7A53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632B4C-DB2A-4A8B-8348-ACEF1FA13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0EA1D-B9B0-436C-BFB6-6932236E0AE7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587681-CE86-4540-B2BE-942D06DA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34C2CF-DD87-4CBB-9D76-DB7226AFC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33D99-AA16-4025-969B-17D4B1E546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67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em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919"/>
            <a:ext cx="8206317" cy="12284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Taiwan-Cambodia Medicine, Humanities Science and Technology Innovation Center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3" descr="borey toky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11741"/>
          <a:stretch>
            <a:fillRect/>
          </a:stretch>
        </p:blipFill>
        <p:spPr>
          <a:xfrm>
            <a:off x="6251847" y="3289873"/>
            <a:ext cx="5155600" cy="2219325"/>
          </a:xfr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BF3369D-53AC-4F70-8FB8-93AD4DE3876E}"/>
              </a:ext>
            </a:extLst>
          </p:cNvPr>
          <p:cNvGrpSpPr/>
          <p:nvPr/>
        </p:nvGrpSpPr>
        <p:grpSpPr>
          <a:xfrm>
            <a:off x="762000" y="2714625"/>
            <a:ext cx="5026252" cy="2794573"/>
            <a:chOff x="483158" y="2558635"/>
            <a:chExt cx="5026252" cy="2794573"/>
          </a:xfrm>
        </p:grpSpPr>
        <p:pic>
          <p:nvPicPr>
            <p:cNvPr id="4" name="Picture 3" descr="consulation room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3" b="20202"/>
            <a:stretch/>
          </p:blipFill>
          <p:spPr>
            <a:xfrm>
              <a:off x="483158" y="2559041"/>
              <a:ext cx="2930323" cy="2794167"/>
            </a:xfrm>
            <a:prstGeom prst="rect">
              <a:avLst/>
            </a:prstGeom>
          </p:spPr>
        </p:pic>
        <p:pic>
          <p:nvPicPr>
            <p:cNvPr id="6" name="圖片 5" descr="一張含有 建築物, 木頭 的圖片&#10;&#10;自動產生的描述">
              <a:extLst>
                <a:ext uri="{FF2B5EF4-FFF2-40B4-BE49-F238E27FC236}">
                  <a16:creationId xmlns:a16="http://schemas.microsoft.com/office/drawing/2014/main" id="{5278D936-1BDB-4F4F-A141-D1AD697CC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481" y="2558635"/>
              <a:ext cx="2095929" cy="2794573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2FE978D3-CD5B-41BD-B0C3-D7D3554BC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985" y="897935"/>
            <a:ext cx="1976890" cy="19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" y="0"/>
            <a:ext cx="11923776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74377" y="480291"/>
            <a:ext cx="318962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 </a:t>
            </a:r>
          </a:p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Floor</a:t>
            </a:r>
            <a:endParaRPr kumimoji="1" lang="ja-JP" altLang="en-US" sz="42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984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7" y="0"/>
            <a:ext cx="11915649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03905" y="314037"/>
            <a:ext cx="318962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</a:p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Floor</a:t>
            </a:r>
            <a:endParaRPr kumimoji="1" lang="ja-JP" altLang="en-US" sz="42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852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7" y="0"/>
            <a:ext cx="11915649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74377" y="480291"/>
            <a:ext cx="318962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 </a:t>
            </a:r>
          </a:p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Floor</a:t>
            </a:r>
            <a:endParaRPr kumimoji="1" lang="ja-JP" altLang="en-US" sz="42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923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圖片 114">
            <a:extLst>
              <a:ext uri="{FF2B5EF4-FFF2-40B4-BE49-F238E27FC236}">
                <a16:creationId xmlns:a16="http://schemas.microsoft.com/office/drawing/2014/main" id="{5B3F55B8-EDB0-428E-A923-CAD68D3E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89" y="1393355"/>
            <a:ext cx="848308" cy="622436"/>
          </a:xfrm>
          <a:prstGeom prst="rect">
            <a:avLst/>
          </a:prstGeom>
        </p:spPr>
      </p:pic>
      <p:grpSp>
        <p:nvGrpSpPr>
          <p:cNvPr id="109" name="群組 108"/>
          <p:cNvGrpSpPr/>
          <p:nvPr/>
        </p:nvGrpSpPr>
        <p:grpSpPr>
          <a:xfrm>
            <a:off x="-224952" y="1197943"/>
            <a:ext cx="12300699" cy="5631568"/>
            <a:chOff x="-243879" y="1128438"/>
            <a:chExt cx="12300698" cy="5631568"/>
          </a:xfrm>
        </p:grpSpPr>
        <p:pic>
          <p:nvPicPr>
            <p:cNvPr id="104" name="圖片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9706" y="3226824"/>
              <a:ext cx="6106482" cy="3533182"/>
            </a:xfrm>
            <a:prstGeom prst="rect">
              <a:avLst/>
            </a:prstGeom>
          </p:spPr>
        </p:pic>
        <p:pic>
          <p:nvPicPr>
            <p:cNvPr id="4" name="圖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501" y="3212367"/>
              <a:ext cx="880196" cy="71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群組 5"/>
            <p:cNvGrpSpPr>
              <a:grpSpLocks/>
            </p:cNvGrpSpPr>
            <p:nvPr/>
          </p:nvGrpSpPr>
          <p:grpSpPr bwMode="auto">
            <a:xfrm>
              <a:off x="3802414" y="1866281"/>
              <a:ext cx="1943100" cy="1025525"/>
              <a:chOff x="4007469" y="1106222"/>
              <a:chExt cx="1943218" cy="1025789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20000" contrast="20000"/>
              </a:blip>
              <a:stretch>
                <a:fillRect/>
              </a:stretch>
            </p:blipFill>
            <p:spPr>
              <a:xfrm>
                <a:off x="4007469" y="1106222"/>
                <a:ext cx="1943218" cy="1025789"/>
              </a:xfrm>
              <a:prstGeom prst="rect">
                <a:avLst/>
              </a:prstGeom>
            </p:spPr>
          </p:pic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4343545" y="1497845"/>
                <a:ext cx="1123262" cy="461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716F7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TW" sz="2400" b="1" dirty="0">
                    <a:solidFill>
                      <a:schemeClr val="bg1"/>
                    </a:solidFill>
                  </a:rPr>
                  <a:t>Cloud</a:t>
                </a:r>
                <a:endParaRPr lang="zh-TW" altLang="zh-TW" sz="2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直線單箭頭接點 9"/>
            <p:cNvCxnSpPr>
              <a:cxnSpLocks/>
            </p:cNvCxnSpPr>
            <p:nvPr/>
          </p:nvCxnSpPr>
          <p:spPr bwMode="auto">
            <a:xfrm flipV="1">
              <a:off x="2552122" y="2791977"/>
              <a:ext cx="1102499" cy="652119"/>
            </a:xfrm>
            <a:prstGeom prst="straightConnector1">
              <a:avLst/>
            </a:prstGeom>
            <a:noFill/>
            <a:ln w="38100" cap="flat" cmpd="sng" algn="ctr">
              <a:solidFill>
                <a:srgbClr val="D5D5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直線單箭頭接點 10"/>
            <p:cNvCxnSpPr>
              <a:cxnSpLocks/>
            </p:cNvCxnSpPr>
            <p:nvPr/>
          </p:nvCxnSpPr>
          <p:spPr bwMode="auto">
            <a:xfrm flipV="1">
              <a:off x="1868700" y="2498620"/>
              <a:ext cx="1784057" cy="216924"/>
            </a:xfrm>
            <a:prstGeom prst="straightConnector1">
              <a:avLst/>
            </a:prstGeom>
            <a:noFill/>
            <a:ln w="38100" cap="flat" cmpd="sng" algn="ctr">
              <a:solidFill>
                <a:srgbClr val="D5D5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直線單箭頭接點 17"/>
            <p:cNvCxnSpPr>
              <a:cxnSpLocks/>
            </p:cNvCxnSpPr>
            <p:nvPr/>
          </p:nvCxnSpPr>
          <p:spPr bwMode="auto">
            <a:xfrm flipH="1">
              <a:off x="5804003" y="2379043"/>
              <a:ext cx="1280281" cy="91293"/>
            </a:xfrm>
            <a:prstGeom prst="straightConnector1">
              <a:avLst/>
            </a:prstGeom>
            <a:noFill/>
            <a:ln w="38100" cap="flat" cmpd="sng" algn="ctr">
              <a:solidFill>
                <a:srgbClr val="D5D5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直線單箭頭接點 27"/>
            <p:cNvCxnSpPr>
              <a:cxnSpLocks/>
            </p:cNvCxnSpPr>
            <p:nvPr/>
          </p:nvCxnSpPr>
          <p:spPr bwMode="auto">
            <a:xfrm flipH="1" flipV="1">
              <a:off x="4949844" y="2953807"/>
              <a:ext cx="205437" cy="517120"/>
            </a:xfrm>
            <a:prstGeom prst="straightConnector1">
              <a:avLst/>
            </a:prstGeom>
            <a:noFill/>
            <a:ln w="38100" cap="flat" cmpd="sng" algn="ctr">
              <a:solidFill>
                <a:srgbClr val="D5D5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03" name="群組 102"/>
            <p:cNvGrpSpPr/>
            <p:nvPr/>
          </p:nvGrpSpPr>
          <p:grpSpPr>
            <a:xfrm>
              <a:off x="6387288" y="1128438"/>
              <a:ext cx="5669531" cy="2932581"/>
              <a:chOff x="2680728" y="3444095"/>
              <a:chExt cx="5669531" cy="293258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522" y="3522839"/>
                <a:ext cx="1147143" cy="1419269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4588" y="3444095"/>
                <a:ext cx="1311102" cy="1506409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2430" y="4886861"/>
                <a:ext cx="1288554" cy="1437066"/>
              </a:xfrm>
              <a:prstGeom prst="rect">
                <a:avLst/>
              </a:prstGeom>
            </p:spPr>
          </p:pic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7949" y="3607107"/>
                <a:ext cx="1425000" cy="1371503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2686" y="4959892"/>
                <a:ext cx="1076924" cy="1401865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025" y="4922728"/>
                <a:ext cx="1222302" cy="1453948"/>
              </a:xfrm>
              <a:prstGeom prst="rect">
                <a:avLst/>
              </a:prstGeom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303" y="3528998"/>
                <a:ext cx="1403956" cy="1502202"/>
              </a:xfrm>
              <a:prstGeom prst="rect">
                <a:avLst/>
              </a:prstGeom>
            </p:spPr>
          </p:pic>
          <p:pic>
            <p:nvPicPr>
              <p:cNvPr id="29" name="圖片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0728" y="4872445"/>
                <a:ext cx="1304579" cy="1450613"/>
              </a:xfrm>
              <a:prstGeom prst="rect">
                <a:avLst/>
              </a:prstGeom>
            </p:spPr>
          </p:pic>
        </p:grp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879" y="3375656"/>
              <a:ext cx="3366513" cy="3366513"/>
            </a:xfrm>
            <a:prstGeom prst="rect">
              <a:avLst/>
            </a:prstGeom>
          </p:spPr>
        </p:pic>
        <p:pic>
          <p:nvPicPr>
            <p:cNvPr id="65" name="圖片 6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995" y="2058631"/>
              <a:ext cx="1675971" cy="1562237"/>
            </a:xfrm>
            <a:prstGeom prst="rect">
              <a:avLst/>
            </a:prstGeom>
          </p:spPr>
        </p:pic>
        <p:pic>
          <p:nvPicPr>
            <p:cNvPr id="106" name="圖片 10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3449088">
              <a:off x="4380344" y="3192696"/>
              <a:ext cx="338505" cy="240970"/>
            </a:xfrm>
            <a:prstGeom prst="rect">
              <a:avLst/>
            </a:prstGeom>
          </p:spPr>
        </p:pic>
      </p:grpSp>
      <p:sp>
        <p:nvSpPr>
          <p:cNvPr id="110" name="矩形 109"/>
          <p:cNvSpPr/>
          <p:nvPr/>
        </p:nvSpPr>
        <p:spPr>
          <a:xfrm>
            <a:off x="9050441" y="4153483"/>
            <a:ext cx="2729501" cy="2436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594" indent="-22859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integrated cloud-based solution.</a:t>
            </a:r>
          </a:p>
          <a:p>
            <a:pPr marL="228594" indent="-22859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 a precision health platform for the health promotion industry.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9C77AADE-4A11-47E4-B4B6-15B82BBED0A4}"/>
              </a:ext>
            </a:extLst>
          </p:cNvPr>
          <p:cNvGrpSpPr/>
          <p:nvPr/>
        </p:nvGrpSpPr>
        <p:grpSpPr>
          <a:xfrm>
            <a:off x="5135629" y="1208337"/>
            <a:ext cx="1036247" cy="1178211"/>
            <a:chOff x="1931785" y="1629334"/>
            <a:chExt cx="4736387" cy="5116564"/>
          </a:xfrm>
        </p:grpSpPr>
        <p:pic>
          <p:nvPicPr>
            <p:cNvPr id="112" name="圖片 111">
              <a:extLst>
                <a:ext uri="{FF2B5EF4-FFF2-40B4-BE49-F238E27FC236}">
                  <a16:creationId xmlns:a16="http://schemas.microsoft.com/office/drawing/2014/main" id="{9AD9A980-A945-4940-A814-AFCCE46B6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71" b="98680" l="9961" r="89844">
                          <a14:foregroundMark x1="33691" y1="73021" x2="33691" y2="73021"/>
                          <a14:foregroundMark x1="32422" y1="84164" x2="32422" y2="84164"/>
                          <a14:foregroundMark x1="28223" y1="91056" x2="28223" y2="91056"/>
                          <a14:foregroundMark x1="25293" y1="98680" x2="25293" y2="98680"/>
                          <a14:foregroundMark x1="43945" y1="97654" x2="43945" y2="97654"/>
                          <a14:foregroundMark x1="48535" y1="89589" x2="48535" y2="89589"/>
                          <a14:foregroundMark x1="52734" y1="82698" x2="52734" y2="82698"/>
                          <a14:foregroundMark x1="45215" y1="77859" x2="45215" y2="77859"/>
                          <a14:foregroundMark x1="52051" y1="82698" x2="52051" y2="82698"/>
                          <a14:foregroundMark x1="45410" y1="81818" x2="45410" y2="81818"/>
                          <a14:foregroundMark x1="47656" y1="85191" x2="47656" y2="85191"/>
                          <a14:foregroundMark x1="41016" y1="65982" x2="41016" y2="65982"/>
                          <a14:foregroundMark x1="44727" y1="62463" x2="44727" y2="62463"/>
                          <a14:foregroundMark x1="46680" y1="45161" x2="46680" y2="45161"/>
                          <a14:foregroundMark x1="37500" y1="42522" x2="37500" y2="42522"/>
                          <a14:foregroundMark x1="38770" y1="37830" x2="38770" y2="37830"/>
                          <a14:foregroundMark x1="39453" y1="49413" x2="39453" y2="49413"/>
                          <a14:foregroundMark x1="40723" y1="46481" x2="40723" y2="46481"/>
                          <a14:foregroundMark x1="43262" y1="35924" x2="43262" y2="35924"/>
                          <a14:foregroundMark x1="44434" y1="24487" x2="44434" y2="24487"/>
                          <a14:foregroundMark x1="49805" y1="24047" x2="49805" y2="24047"/>
                          <a14:foregroundMark x1="57129" y1="23314" x2="57129" y2="23314"/>
                          <a14:foregroundMark x1="46582" y1="81085" x2="46582" y2="81085"/>
                          <a14:foregroundMark x1="49609" y1="83284" x2="49609" y2="83284"/>
                          <a14:foregroundMark x1="50488" y1="86364" x2="50488" y2="86364"/>
                          <a14:foregroundMark x1="54492" y1="85191" x2="54492" y2="85191"/>
                          <a14:foregroundMark x1="50000" y1="89296" x2="50000" y2="89296"/>
                          <a14:foregroundMark x1="45410" y1="90616" x2="45410" y2="90616"/>
                          <a14:foregroundMark x1="55469" y1="91056" x2="55469" y2="91056"/>
                          <a14:foregroundMark x1="62598" y1="83284" x2="62598" y2="83284"/>
                          <a14:foregroundMark x1="64941" y1="78886" x2="64941" y2="78886"/>
                          <a14:foregroundMark x1="64258" y1="72287" x2="64258" y2="72287"/>
                          <a14:foregroundMark x1="63770" y1="66716" x2="63770" y2="66716"/>
                          <a14:foregroundMark x1="41504" y1="55718" x2="41504" y2="55718"/>
                          <a14:foregroundMark x1="41211" y1="45015" x2="41211" y2="45015"/>
                          <a14:foregroundMark x1="41211" y1="37830" x2="41211" y2="37830"/>
                          <a14:foregroundMark x1="42188" y1="29179" x2="42188" y2="29179"/>
                          <a14:foregroundMark x1="42480" y1="26393" x2="42480" y2="26393"/>
                          <a14:foregroundMark x1="45117" y1="24047" x2="45117" y2="24047"/>
                          <a14:foregroundMark x1="51465" y1="26686" x2="51465" y2="26686"/>
                          <a14:foregroundMark x1="55371" y1="25660" x2="55371" y2="256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7" t="16640" r="26870" b="1249"/>
            <a:stretch/>
          </p:blipFill>
          <p:spPr>
            <a:xfrm>
              <a:off x="1931785" y="1629334"/>
              <a:ext cx="4736387" cy="5116564"/>
            </a:xfrm>
            <a:prstGeom prst="rect">
              <a:avLst/>
            </a:prstGeom>
          </p:spPr>
        </p:pic>
        <p:pic>
          <p:nvPicPr>
            <p:cNvPr id="113" name="圖片 112">
              <a:extLst>
                <a:ext uri="{FF2B5EF4-FFF2-40B4-BE49-F238E27FC236}">
                  <a16:creationId xmlns:a16="http://schemas.microsoft.com/office/drawing/2014/main" id="{680ACC84-2D09-4BAA-ABC3-F388CDAF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576" y="2303769"/>
              <a:ext cx="1819305" cy="3235939"/>
            </a:xfrm>
            <a:prstGeom prst="rect">
              <a:avLst/>
            </a:prstGeom>
          </p:spPr>
        </p:pic>
        <p:sp>
          <p:nvSpPr>
            <p:cNvPr id="114" name="圓角矩形 2">
              <a:extLst>
                <a:ext uri="{FF2B5EF4-FFF2-40B4-BE49-F238E27FC236}">
                  <a16:creationId xmlns:a16="http://schemas.microsoft.com/office/drawing/2014/main" id="{B7C323B5-0EE5-4CA8-9EAB-F1A6CE2B52F6}"/>
                </a:ext>
              </a:extLst>
            </p:cNvPr>
            <p:cNvSpPr/>
            <p:nvPr/>
          </p:nvSpPr>
          <p:spPr>
            <a:xfrm>
              <a:off x="4881357" y="2406122"/>
              <a:ext cx="668524" cy="27152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01EACF08-9439-4758-8402-A1F5887EB9CB}"/>
              </a:ext>
            </a:extLst>
          </p:cNvPr>
          <p:cNvSpPr txBox="1"/>
          <p:nvPr/>
        </p:nvSpPr>
        <p:spPr>
          <a:xfrm>
            <a:off x="3673872" y="1917293"/>
            <a:ext cx="13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b="1" kern="0" dirty="0">
                <a:solidFill>
                  <a:srgbClr val="002060"/>
                </a:solidFill>
                <a:latin typeface="+mj-lt"/>
                <a:ea typeface="標楷體" panose="03000509000000000000" pitchFamily="65" charset="-120"/>
              </a:rPr>
              <a:t>Nurses</a:t>
            </a:r>
            <a:endParaRPr lang="zh-TW" altLang="en-US" b="1" kern="0" dirty="0">
              <a:solidFill>
                <a:srgbClr val="00206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1151139" y="225347"/>
            <a:ext cx="9589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 health measurement devices and sports equipment with a cloud health platform</a:t>
            </a:r>
            <a:endParaRPr lang="zh-TW" alt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7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296" y="4722993"/>
            <a:ext cx="1944296" cy="191962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20" y="4510366"/>
            <a:ext cx="1193936" cy="19126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CDF6B8F-925D-4D81-882C-324480C941D1}"/>
              </a:ext>
            </a:extLst>
          </p:cNvPr>
          <p:cNvGrpSpPr/>
          <p:nvPr/>
        </p:nvGrpSpPr>
        <p:grpSpPr>
          <a:xfrm>
            <a:off x="1363614" y="345639"/>
            <a:ext cx="9464771" cy="6192046"/>
            <a:chOff x="1363614" y="345639"/>
            <a:chExt cx="9464771" cy="619204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614" y="1414962"/>
              <a:ext cx="9464769" cy="512272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363615" y="345639"/>
              <a:ext cx="9464770" cy="12003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Set up telemedical devices and intelligent </a:t>
              </a:r>
            </a:p>
            <a:p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rehabilitation devices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9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Ringoal 10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50" b="-7550"/>
          <a:stretch>
            <a:fillRect/>
          </a:stretch>
        </p:blipFill>
        <p:spPr>
          <a:xfrm flipV="1">
            <a:off x="7343064" y="2805500"/>
            <a:ext cx="4420312" cy="28618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414" y="5681733"/>
            <a:ext cx="7221751" cy="681892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3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Equipment preparation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12" name="Picture Placeholder 11" descr="RIngoal4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06" b="-16906"/>
          <a:stretch>
            <a:fillRect/>
          </a:stretch>
        </p:blipFill>
        <p:spPr>
          <a:xfrm flipH="1" flipV="1">
            <a:off x="3498215" y="2800350"/>
            <a:ext cx="4450442" cy="2881383"/>
          </a:xfrm>
        </p:spPr>
      </p:pic>
      <p:pic>
        <p:nvPicPr>
          <p:cNvPr id="19" name="Picture Placeholder 18" descr="Ringogal2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50" b="-7550"/>
          <a:stretch>
            <a:fillRect/>
          </a:stretch>
        </p:blipFill>
        <p:spPr>
          <a:xfrm>
            <a:off x="7359584" y="159849"/>
            <a:ext cx="4402581" cy="2850396"/>
          </a:xfrm>
        </p:spPr>
      </p:pic>
      <p:pic>
        <p:nvPicPr>
          <p:cNvPr id="18" name="Picture Placeholder 17" descr="Ringoal3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50" b="-7550"/>
          <a:stretch>
            <a:fillRect/>
          </a:stretch>
        </p:blipFill>
        <p:spPr>
          <a:xfrm flipH="1">
            <a:off x="3428831" y="140490"/>
            <a:ext cx="4431949" cy="2869410"/>
          </a:xfrm>
        </p:spPr>
      </p:pic>
      <p:pic>
        <p:nvPicPr>
          <p:cNvPr id="20" name="Picture 19" descr="Ringoal 1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0" y="325825"/>
            <a:ext cx="3090301" cy="3091696"/>
          </a:xfrm>
          <a:prstGeom prst="rect">
            <a:avLst/>
          </a:prstGeom>
        </p:spPr>
      </p:pic>
      <p:pic>
        <p:nvPicPr>
          <p:cNvPr id="22" name="Picture 21" descr="HCare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8" y="3289190"/>
            <a:ext cx="3073048" cy="30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75" y="242318"/>
            <a:ext cx="11167469" cy="88696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Smart Clinic, Smart Pharmacy, Smart Ward</a:t>
            </a:r>
          </a:p>
        </p:txBody>
      </p:sp>
      <p:pic>
        <p:nvPicPr>
          <p:cNvPr id="6" name="Content Placeholder 5" descr="S__2516599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8504"/>
          <a:stretch>
            <a:fillRect/>
          </a:stretch>
        </p:blipFill>
        <p:spPr>
          <a:xfrm>
            <a:off x="406400" y="1484885"/>
            <a:ext cx="6814235" cy="4241444"/>
          </a:xfrm>
        </p:spPr>
      </p:pic>
      <p:pic>
        <p:nvPicPr>
          <p:cNvPr id="8" name="Picture 7" descr="S__251662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97"/>
          <a:stretch/>
        </p:blipFill>
        <p:spPr>
          <a:xfrm>
            <a:off x="6678769" y="1129286"/>
            <a:ext cx="5219721" cy="28031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68" y="3932467"/>
            <a:ext cx="5219721" cy="29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7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5713603"/>
            <a:ext cx="9324041" cy="68189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Artificial Intelligent Health Devices</a:t>
            </a:r>
          </a:p>
        </p:txBody>
      </p:sp>
      <p:pic>
        <p:nvPicPr>
          <p:cNvPr id="13" name="Picture Placeholder 12" descr="wristband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1" r="-7921"/>
          <a:stretch>
            <a:fillRect/>
          </a:stretch>
        </p:blipFill>
        <p:spPr>
          <a:xfrm flipV="1">
            <a:off x="8326612" y="2757489"/>
            <a:ext cx="3523488" cy="2281239"/>
          </a:xfrm>
        </p:spPr>
      </p:pic>
      <p:pic>
        <p:nvPicPr>
          <p:cNvPr id="11" name="Picture Placeholder 10" descr="ear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24" r="-17224"/>
          <a:stretch>
            <a:fillRect/>
          </a:stretch>
        </p:blipFill>
        <p:spPr>
          <a:xfrm flipH="1">
            <a:off x="6060141" y="437202"/>
            <a:ext cx="3523488" cy="2281239"/>
          </a:xfrm>
        </p:spPr>
      </p:pic>
      <p:pic>
        <p:nvPicPr>
          <p:cNvPr id="12" name="Picture Placeholder 11" descr="suitcase.jpg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4" r="-2884"/>
          <a:stretch>
            <a:fillRect/>
          </a:stretch>
        </p:blipFill>
        <p:spPr>
          <a:xfrm>
            <a:off x="8326612" y="437202"/>
            <a:ext cx="3523488" cy="2281239"/>
          </a:xfrm>
        </p:spPr>
      </p:pic>
      <p:pic>
        <p:nvPicPr>
          <p:cNvPr id="10" name="Picture Placeholder 9" descr="HTCare.jpg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01" r="-12601"/>
          <a:stretch>
            <a:fillRect/>
          </a:stretch>
        </p:blipFill>
        <p:spPr>
          <a:xfrm flipH="1" flipV="1">
            <a:off x="5869026" y="2757490"/>
            <a:ext cx="3524249" cy="2281237"/>
          </a:xfrm>
        </p:spPr>
      </p:pic>
      <p:pic>
        <p:nvPicPr>
          <p:cNvPr id="14" name="Picture 13" descr="pus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" y="437202"/>
            <a:ext cx="5097728" cy="2017317"/>
          </a:xfrm>
          <a:prstGeom prst="rect">
            <a:avLst/>
          </a:prstGeom>
        </p:spPr>
      </p:pic>
      <p:pic>
        <p:nvPicPr>
          <p:cNvPr id="15" name="Picture 14" descr="Screen Shot 2019-12-31 at 8.55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" y="2691392"/>
            <a:ext cx="6728179" cy="30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creen Shot 2020-01-28 at 9.14.11 PM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r="-21"/>
          <a:stretch>
            <a:fillRect/>
          </a:stretch>
        </p:blipFill>
        <p:spPr>
          <a:xfrm>
            <a:off x="428980" y="64125"/>
            <a:ext cx="7286497" cy="3898276"/>
          </a:xfrm>
        </p:spPr>
      </p:pic>
      <p:pic>
        <p:nvPicPr>
          <p:cNvPr id="13" name="Picture Placeholder 12" descr="Screen Shot 2020-01-28 at 9.15.23 PM.pn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8" r="-47558"/>
          <a:stretch>
            <a:fillRect/>
          </a:stretch>
        </p:blipFill>
        <p:spPr>
          <a:xfrm flipV="1">
            <a:off x="5596713" y="1761068"/>
            <a:ext cx="8672395" cy="4639731"/>
          </a:xfrm>
          <a:prstGeom prst="round2SameRect">
            <a:avLst>
              <a:gd name="adj1" fmla="val 5300"/>
              <a:gd name="adj2" fmla="val 0"/>
            </a:avLst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17"/>
          </p:nvPr>
        </p:nvSpPr>
        <p:spPr>
          <a:xfrm>
            <a:off x="927856" y="3861249"/>
            <a:ext cx="4186521" cy="674687"/>
          </a:xfrm>
        </p:spPr>
        <p:txBody>
          <a:bodyPr/>
          <a:lstStyle/>
          <a:p>
            <a:r>
              <a:rPr lang="en-US" altLang="zh-TW" sz="2667" dirty="0">
                <a:solidFill>
                  <a:srgbClr val="000000"/>
                </a:solidFill>
                <a:latin typeface="BiauKai"/>
                <a:ea typeface="BiauKai"/>
                <a:cs typeface="BiauKai"/>
              </a:rPr>
              <a:t>Medicine Pack Brochure</a:t>
            </a:r>
            <a:endParaRPr lang="en-US" sz="2667" dirty="0">
              <a:solidFill>
                <a:srgbClr val="000000"/>
              </a:solidFill>
              <a:latin typeface="BiauKai"/>
              <a:ea typeface="BiauKai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38928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71745" y="3114115"/>
            <a:ext cx="4368800" cy="1162051"/>
          </a:xfrm>
        </p:spPr>
        <p:txBody>
          <a:bodyPr/>
          <a:lstStyle/>
          <a:p>
            <a:r>
              <a:rPr lang="en-US" altLang="zh-TW" b="1" dirty="0">
                <a:solidFill>
                  <a:srgbClr val="000000"/>
                </a:solidFill>
              </a:rPr>
              <a:t>Second clinic</a:t>
            </a:r>
            <a:br>
              <a:rPr lang="en-US" altLang="zh-TW" b="1" dirty="0">
                <a:solidFill>
                  <a:srgbClr val="000000"/>
                </a:solidFill>
              </a:rPr>
            </a:br>
            <a:r>
              <a:rPr lang="en-US" altLang="zh-TW" b="1" dirty="0">
                <a:solidFill>
                  <a:srgbClr val="000000"/>
                </a:solidFill>
              </a:rPr>
              <a:t>is</a:t>
            </a:r>
            <a:r>
              <a:rPr lang="zh-TW" altLang="en-US" b="1" dirty="0">
                <a:solidFill>
                  <a:srgbClr val="000000"/>
                </a:solidFill>
              </a:rPr>
              <a:t> </a:t>
            </a:r>
            <a:r>
              <a:rPr lang="en-US" altLang="zh-TW" b="1" dirty="0">
                <a:solidFill>
                  <a:srgbClr val="000000"/>
                </a:solidFill>
              </a:rPr>
              <a:t>coming</a:t>
            </a:r>
            <a:r>
              <a:rPr lang="mr-IN" altLang="zh-TW" b="1" dirty="0">
                <a:solidFill>
                  <a:srgbClr val="000000"/>
                </a:solidFill>
              </a:rPr>
              <a:t>…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the wood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-25188" r="2100" b="-25188"/>
          <a:stretch/>
        </p:blipFill>
        <p:spPr>
          <a:xfrm>
            <a:off x="5617219" y="-273523"/>
            <a:ext cx="6372504" cy="7131523"/>
          </a:xfrm>
        </p:spPr>
      </p:pic>
    </p:spTree>
    <p:extLst>
      <p:ext uri="{BB962C8B-B14F-4D97-AF65-F5344CB8AC3E}">
        <p14:creationId xmlns:p14="http://schemas.microsoft.com/office/powerpoint/2010/main" val="10014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3320" y="5303399"/>
            <a:ext cx="808335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28"/>
            <a:r>
              <a:rPr sz="2400" b="1" spc="-65" dirty="0">
                <a:latin typeface="Arial Black"/>
                <a:cs typeface="Arial Black"/>
              </a:rPr>
              <a:t>CORRIDO</a:t>
            </a:r>
            <a:r>
              <a:rPr sz="2400" b="1" dirty="0">
                <a:latin typeface="Arial Black"/>
                <a:cs typeface="Arial Black"/>
              </a:rPr>
              <a:t>R</a:t>
            </a:r>
            <a:r>
              <a:rPr sz="2400" b="1" spc="-137" dirty="0">
                <a:latin typeface="Arial Black"/>
                <a:cs typeface="Arial Black"/>
              </a:rPr>
              <a:t> </a:t>
            </a:r>
            <a:r>
              <a:rPr sz="2400" b="1" spc="-65" dirty="0">
                <a:latin typeface="Arial Black"/>
                <a:cs typeface="Arial Black"/>
              </a:rPr>
              <a:t>REN</a:t>
            </a:r>
            <a:r>
              <a:rPr sz="2400" b="1" spc="-168" dirty="0">
                <a:latin typeface="Arial Black"/>
                <a:cs typeface="Arial Black"/>
              </a:rPr>
              <a:t>O</a:t>
            </a:r>
            <a:r>
              <a:rPr sz="2400" b="1" spc="-204" dirty="0">
                <a:latin typeface="Arial Black"/>
                <a:cs typeface="Arial Black"/>
              </a:rPr>
              <a:t>V</a:t>
            </a:r>
            <a:r>
              <a:rPr sz="2400" b="1" spc="-233" dirty="0">
                <a:latin typeface="Arial Black"/>
                <a:cs typeface="Arial Black"/>
              </a:rPr>
              <a:t>A</a:t>
            </a:r>
            <a:r>
              <a:rPr sz="2400" b="1" spc="-61" dirty="0">
                <a:latin typeface="Arial Black"/>
                <a:cs typeface="Arial Black"/>
              </a:rPr>
              <a:t>T</a:t>
            </a:r>
            <a:r>
              <a:rPr sz="2400" b="1" spc="-65" dirty="0">
                <a:latin typeface="Arial Black"/>
                <a:cs typeface="Arial Black"/>
              </a:rPr>
              <a:t>IO</a:t>
            </a:r>
            <a:r>
              <a:rPr sz="2400" b="1" dirty="0">
                <a:latin typeface="Arial Black"/>
                <a:cs typeface="Arial Black"/>
              </a:rPr>
              <a:t>N</a:t>
            </a:r>
            <a:r>
              <a:rPr sz="2400" b="1" spc="-116" dirty="0">
                <a:latin typeface="Arial Black"/>
                <a:cs typeface="Arial Black"/>
              </a:rPr>
              <a:t> </a:t>
            </a:r>
            <a:r>
              <a:rPr sz="2400" b="1" spc="-65" dirty="0">
                <a:latin typeface="Arial Black"/>
                <a:cs typeface="Arial Black"/>
              </a:rPr>
              <a:t>DRAF</a:t>
            </a:r>
            <a:r>
              <a:rPr sz="2400" b="1" dirty="0">
                <a:latin typeface="Arial Black"/>
                <a:cs typeface="Arial Black"/>
              </a:rPr>
              <a:t>T</a:t>
            </a:r>
            <a:r>
              <a:rPr sz="2400" b="1" spc="-133" dirty="0">
                <a:latin typeface="Arial Black"/>
                <a:cs typeface="Arial Black"/>
              </a:rPr>
              <a:t> </a:t>
            </a:r>
            <a:r>
              <a:rPr sz="2400" b="1" spc="-61" dirty="0">
                <a:latin typeface="Arial Black"/>
                <a:cs typeface="Arial Black"/>
              </a:rPr>
              <a:t>P</a:t>
            </a:r>
            <a:r>
              <a:rPr sz="2400" b="1" spc="-107" dirty="0">
                <a:latin typeface="Arial Black"/>
                <a:cs typeface="Arial Black"/>
              </a:rPr>
              <a:t>R</a:t>
            </a:r>
            <a:r>
              <a:rPr sz="2400" b="1" spc="-65" dirty="0">
                <a:latin typeface="Arial Black"/>
                <a:cs typeface="Arial Black"/>
              </a:rPr>
              <a:t>OPOSAL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28797" y="1217856"/>
            <a:ext cx="9765884" cy="3938600"/>
            <a:chOff x="850900" y="1343025"/>
            <a:chExt cx="8077200" cy="4343400"/>
          </a:xfrm>
        </p:grpSpPr>
        <p:sp>
          <p:nvSpPr>
            <p:cNvPr id="8" name="矩形 7"/>
            <p:cNvSpPr/>
            <p:nvPr/>
          </p:nvSpPr>
          <p:spPr>
            <a:xfrm>
              <a:off x="850900" y="1343025"/>
              <a:ext cx="8077200" cy="43434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934739" y="1430654"/>
              <a:ext cx="7901291" cy="4203578"/>
              <a:chOff x="991247" y="1288541"/>
              <a:chExt cx="8378951" cy="4457699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5168531" y="3526535"/>
                <a:ext cx="4201667" cy="220141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7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999424" y="1288541"/>
                <a:ext cx="4265232" cy="223799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7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5168530" y="1304543"/>
                <a:ext cx="4201667" cy="2221992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7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991247" y="3508246"/>
                <a:ext cx="4191000" cy="2237994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69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1176" y="1811163"/>
            <a:ext cx="5600824" cy="1362075"/>
          </a:xfrm>
        </p:spPr>
        <p:txBody>
          <a:bodyPr>
            <a:normAutofit fontScale="90000"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Second clinic</a:t>
            </a:r>
            <a:br>
              <a:rPr lang="en-US" sz="4267" b="1" dirty="0">
                <a:solidFill>
                  <a:srgbClr val="000000"/>
                </a:solidFill>
              </a:rPr>
            </a:br>
            <a:r>
              <a:rPr lang="en-US" sz="4267" b="1" dirty="0">
                <a:solidFill>
                  <a:srgbClr val="000000"/>
                </a:solidFill>
              </a:rPr>
              <a:t>CONCEPTUAL DRAFT PLAN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614673" y="531093"/>
            <a:ext cx="5930827" cy="5903103"/>
            <a:chOff x="461005" y="531091"/>
            <a:chExt cx="4448120" cy="590310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05" y="2493818"/>
              <a:ext cx="4448120" cy="3940376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571" y="531091"/>
              <a:ext cx="1472045" cy="196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83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7" y="0"/>
            <a:ext cx="11915649" cy="685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4377" y="480291"/>
            <a:ext cx="318962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Ground Floor</a:t>
            </a:r>
            <a:endParaRPr kumimoji="1" lang="ja-JP" altLang="en-US" sz="42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904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89</Words>
  <Application>Microsoft Office PowerPoint</Application>
  <PresentationFormat>寬螢幕</PresentationFormat>
  <Paragraphs>23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Adobe 繁黑體 Std B</vt:lpstr>
      <vt:lpstr>BiauKai</vt:lpstr>
      <vt:lpstr>微軟正黑體</vt:lpstr>
      <vt:lpstr>Arial</vt:lpstr>
      <vt:lpstr>Arial Black</vt:lpstr>
      <vt:lpstr>Calibri</vt:lpstr>
      <vt:lpstr>Calibri Light</vt:lpstr>
      <vt:lpstr>Office 佈景主題</vt:lpstr>
      <vt:lpstr>Taiwan-Cambodia Medicine, Humanities Science and Technology Innovation Center</vt:lpstr>
      <vt:lpstr>Equipment preparation</vt:lpstr>
      <vt:lpstr>Smart Clinic, Smart Pharmacy, Smart Ward</vt:lpstr>
      <vt:lpstr>Artificial Intelligent Health Devices</vt:lpstr>
      <vt:lpstr>PowerPoint 簡報</vt:lpstr>
      <vt:lpstr>Second clinic is coming…</vt:lpstr>
      <vt:lpstr>PowerPoint 簡報</vt:lpstr>
      <vt:lpstr>Second clinic CONCEPTUAL DRAFT PLAN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Taiwan-Cambodia Medicine, Humanities Science and Technology Innovation Center</dc:title>
  <dc:creator>妤嘉 陳</dc:creator>
  <cp:lastModifiedBy>妤嘉 陳</cp:lastModifiedBy>
  <cp:revision>3</cp:revision>
  <dcterms:created xsi:type="dcterms:W3CDTF">2021-05-30T15:49:40Z</dcterms:created>
  <dcterms:modified xsi:type="dcterms:W3CDTF">2021-05-30T16:01:34Z</dcterms:modified>
</cp:coreProperties>
</file>